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Open Sans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6F930B-CCB7-4E67-A36F-98A335CE3A55}">
  <a:tblStyle styleId="{0C6F930B-CCB7-4E67-A36F-98A335CE3A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66559"/>
  </p:normalViewPr>
  <p:slideViewPr>
    <p:cSldViewPr snapToGrid="0" snapToObjects="1">
      <p:cViewPr varScale="1">
        <p:scale>
          <a:sx n="193" d="100"/>
          <a:sy n="193" d="100"/>
        </p:scale>
        <p:origin x="2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Sophia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ITI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874520" y="994649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100"/>
              <a:buFont typeface="Calibri"/>
              <a:buNone/>
              <a:defRPr sz="45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874520" y="283106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dark)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1874520" y="994649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400"/>
              <a:buFont typeface="Calibri"/>
              <a:buNone/>
              <a:defRPr sz="60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1874520" y="283106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50875" y="937969"/>
            <a:ext cx="84426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400"/>
              <a:buFont typeface="Calibri"/>
              <a:buNone/>
              <a:defRPr sz="44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51235" y="1785938"/>
            <a:ext cx="8508300" cy="26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521572" y="961184"/>
            <a:ext cx="80349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400"/>
              <a:buFont typeface="Calibri"/>
              <a:buNone/>
              <a:defRPr sz="44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521572" y="1911202"/>
            <a:ext cx="8034900" cy="2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1377315" y="491013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50875" y="937969"/>
            <a:ext cx="84426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400"/>
              <a:buFont typeface="Calibri"/>
              <a:buNone/>
              <a:defRPr sz="44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51235" y="1809750"/>
            <a:ext cx="8442600" cy="27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48273" y="1081340"/>
            <a:ext cx="84453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400"/>
              <a:buFont typeface="Calibri"/>
              <a:buNone/>
              <a:defRPr sz="44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3396030" y="-1057725"/>
            <a:ext cx="2331900" cy="84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 rot="5400000">
            <a:off x="5708550" y="1825799"/>
            <a:ext cx="3642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400"/>
              <a:buFont typeface="Calibri"/>
              <a:buNone/>
              <a:defRPr sz="44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 rot="5400000">
            <a:off x="1554825" y="-241951"/>
            <a:ext cx="3642000" cy="61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50875" y="937969"/>
            <a:ext cx="84426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100"/>
              <a:buFont typeface="Calibri"/>
              <a:buNone/>
              <a:defRPr sz="33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1225" y="1557352"/>
            <a:ext cx="8508300" cy="2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350875" y="1678550"/>
            <a:ext cx="8442600" cy="2830800"/>
          </a:xfrm>
          <a:prstGeom prst="roundRect">
            <a:avLst>
              <a:gd name="adj" fmla="val 8678"/>
            </a:avLst>
          </a:prstGeom>
          <a:solidFill>
            <a:srgbClr val="FFFFFF"/>
          </a:solidFill>
          <a:ln w="9525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350875" y="1678550"/>
            <a:ext cx="8442600" cy="2830800"/>
          </a:xfrm>
          <a:prstGeom prst="roundRect">
            <a:avLst>
              <a:gd name="adj" fmla="val 8678"/>
            </a:avLst>
          </a:prstGeom>
          <a:solidFill>
            <a:srgbClr val="FFFFFF"/>
          </a:solidFill>
          <a:ln w="9525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21572" y="961184"/>
            <a:ext cx="80349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100"/>
              <a:buFont typeface="Calibri"/>
              <a:buNone/>
              <a:defRPr sz="33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21572" y="1526152"/>
            <a:ext cx="8034900" cy="2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68575" tIns="68575" rIns="68575" bIns="6857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marL="457200" lvl="0" indent="-361950" algn="ctr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ctr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ctr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ctr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ctr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ctr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ctr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ctr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ctr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ird - 2 columns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294667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" name="Shape 51"/>
          <p:cNvCxnSpPr/>
          <p:nvPr/>
        </p:nvCxnSpPr>
        <p:spPr>
          <a:xfrm>
            <a:off x="534892" y="17960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" name="Shape 52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spcFirstLastPara="1" wrap="square" lIns="68575" tIns="68575" rIns="68575" bIns="685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ird - 2 columns righ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</p:spPr>
        <p:txBody>
          <a:bodyPr spcFirstLastPara="1" wrap="square" lIns="68575" tIns="68575" rIns="68575" bIns="685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</p:spPr>
        <p:txBody>
          <a:bodyPr spcFirstLastPara="1" wrap="square" lIns="68575" tIns="68575" rIns="68575" bIns="68575" anchor="t" anchorCtr="0"/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Shape 63"/>
          <p:cNvCxnSpPr/>
          <p:nvPr/>
        </p:nvCxnSpPr>
        <p:spPr>
          <a:xfrm>
            <a:off x="3578787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(white)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7" name="Shape 67"/>
          <p:cNvCxnSpPr/>
          <p:nvPr/>
        </p:nvCxnSpPr>
        <p:spPr>
          <a:xfrm>
            <a:off x="534892" y="17960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8" name="Shape 6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spcFirstLastPara="1" wrap="square" lIns="68575" tIns="68575" rIns="68575" bIns="685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50875" y="937969"/>
            <a:ext cx="84426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100"/>
              <a:buFont typeface="Calibri"/>
              <a:buNone/>
              <a:defRPr sz="33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50875" y="1904999"/>
            <a:ext cx="8442600" cy="2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50875" y="937969"/>
            <a:ext cx="84426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SzPts val="1400"/>
              <a:buFont typeface="Calibri"/>
              <a:buNone/>
              <a:defRPr sz="4400" b="1" i="0" u="none" strike="noStrike" cap="none">
                <a:solidFill>
                  <a:srgbClr val="F992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50875" y="1904999"/>
            <a:ext cx="8442600" cy="22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1377315" y="487394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434715" y="485870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736080" y="485560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chieve.lausd.net/cms/lib08/CA01000043/Centricity/Domain/21/RECOMMENDATION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DO-jkQg-_NolfixOpwkoH9MEw0Rm0pFwUkKFHunP90g/edit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2001825" y="1638000"/>
            <a:ext cx="6463200" cy="1588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rgbClr val="FF9900"/>
                </a:solidFill>
              </a:rPr>
              <a:t>Professional Learning </a:t>
            </a:r>
            <a:endParaRPr sz="5000" b="0">
              <a:solidFill>
                <a:srgbClr val="FF9900"/>
              </a:solidFill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016555" y="4869607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1667775" y="4376050"/>
            <a:ext cx="74739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Giovanna Foschetti</a:t>
            </a:r>
            <a:endParaRPr sz="2000" b="1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Instructional Leadership Support Coordinator</a:t>
            </a:r>
            <a:endParaRPr sz="20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January 25, 2018</a:t>
            </a:r>
            <a:endParaRPr sz="20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175650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Why Professional Learning?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582450" y="4868048"/>
            <a:ext cx="548700" cy="275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3085250" y="3448650"/>
            <a:ext cx="6045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2" name="Shape 132" descr="Screen Shot 2016-07-26 at 11.57.15 AM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875" y="1164175"/>
            <a:ext cx="2456800" cy="3184800"/>
          </a:xfrm>
          <a:prstGeom prst="rect">
            <a:avLst/>
          </a:prstGeom>
          <a:noFill/>
          <a:ln w="38100" cap="flat" cmpd="sng">
            <a:solidFill>
              <a:srgbClr val="2388DB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3" name="Shape 133"/>
          <p:cNvSpPr txBox="1"/>
          <p:nvPr/>
        </p:nvSpPr>
        <p:spPr>
          <a:xfrm>
            <a:off x="3957800" y="1590863"/>
            <a:ext cx="4948800" cy="2676000"/>
          </a:xfrm>
          <a:prstGeom prst="rect">
            <a:avLst/>
          </a:prstGeom>
          <a:solidFill>
            <a:srgbClr val="C9DAF8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Recommendation 5:</a:t>
            </a:r>
            <a:r>
              <a:rPr lang="en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 and deliver learner-driven professional learning opportunities for school leaders, teachers, students, parents, board members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community and business leaders.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Shape 138"/>
          <p:cNvGraphicFramePr/>
          <p:nvPr/>
        </p:nvGraphicFramePr>
        <p:xfrm>
          <a:off x="565925" y="1127000"/>
          <a:ext cx="8012150" cy="3449489"/>
        </p:xfrm>
        <a:graphic>
          <a:graphicData uri="http://schemas.openxmlformats.org/drawingml/2006/table">
            <a:tbl>
              <a:tblPr>
                <a:noFill/>
                <a:tableStyleId>{0C6F930B-CCB7-4E67-A36F-98A335CE3A55}</a:tableStyleId>
              </a:tblPr>
              <a:tblGrid>
                <a:gridCol w="39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16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Individual Professional Learning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Professional learning opportunities that are open to </a:t>
                      </a: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</a:t>
                      </a: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educators which focus on: 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 Professional Learning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Professional learning opportunities that are designed for </a:t>
                      </a: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teams </a:t>
                      </a: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which focus on: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075">
                <a:tc>
                  <a:txBody>
                    <a:bodyPr/>
                    <a:lstStyle/>
                    <a:p>
                      <a:pPr marL="457200" lvl="0" indent="-33020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AutoNum type="arabicPeriod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21st Century Learning Foundations</a:t>
                      </a:r>
                      <a:endParaRPr sz="160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AutoNum type="arabicPeriod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ISTE Student Standard Suite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AutoNum type="arabicPeriod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 Leader Network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AutoNum type="arabicPeriod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Computer Science Education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3020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AutoNum type="arabicPeriod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Instructional Technology Planning Cohorts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0" lvl="1" indent="-33020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Char char="○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Instructional Technology                                                             Planning Course Follow Up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AutoNum type="arabicPeriod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Practitioner Schools 2.0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AutoNum type="arabicPeriod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District Level Leadership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0" lvl="1" indent="-33020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Char char="○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Central Leadership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0" lvl="1" indent="-33020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Char char="○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Local District Administrators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157700"/>
            <a:ext cx="8520600" cy="5661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Pathways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582450" y="4868048"/>
            <a:ext cx="548700" cy="275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274375" y="15387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ISTE 2+1 Agenda (Individual)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225" y="802475"/>
            <a:ext cx="6471542" cy="4112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582450" y="4868048"/>
            <a:ext cx="548700" cy="275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74375" y="153875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Instructional Technology Planning Cohort Agenda (Team)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t="1166"/>
          <a:stretch/>
        </p:blipFill>
        <p:spPr>
          <a:xfrm>
            <a:off x="3163450" y="535825"/>
            <a:ext cx="5631526" cy="454473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582450" y="4868048"/>
            <a:ext cx="548700" cy="275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3135100"/>
            <a:ext cx="8520600" cy="14343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Cynthia Braley</a:t>
            </a:r>
            <a:r>
              <a:rPr lang="en"/>
              <a:t>, Principal</a:t>
            </a:r>
            <a:endParaRPr/>
          </a:p>
          <a:p>
            <a:pPr marL="177800" lvl="0" indent="-3810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Coldwater Canyon</a:t>
            </a:r>
            <a:endParaRPr/>
          </a:p>
          <a:p>
            <a:pPr marL="177800" lvl="0" indent="-3810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Ed Tech Grant School - Practitioner 2.0 - Empowered Learner School  </a:t>
            </a: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175650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</a:rPr>
              <a:t>Voices from the Field</a:t>
            </a:r>
            <a:endParaRPr sz="3300">
              <a:solidFill>
                <a:srgbClr val="FFFFFF"/>
              </a:solidFill>
            </a:endParaRPr>
          </a:p>
        </p:txBody>
      </p:sp>
      <p:pic>
        <p:nvPicPr>
          <p:cNvPr id="161" name="Shape 16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200" y="1165650"/>
            <a:ext cx="2443791" cy="1832851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582450" y="4868048"/>
            <a:ext cx="548700" cy="275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175650"/>
            <a:ext cx="8520600" cy="5727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Communication Pathways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2912038" y="3673125"/>
            <a:ext cx="6045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1636255" y="1657901"/>
            <a:ext cx="5826900" cy="214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575150" y="1375250"/>
            <a:ext cx="3997200" cy="2776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rgbClr val="000000"/>
                </a:solidFill>
              </a:rPr>
              <a:t>My Professional Learning Network (MyPLN)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rgbClr val="000000"/>
                </a:solidFill>
              </a:rPr>
              <a:t>Salary Allocations Website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rgbClr val="000000"/>
                </a:solidFill>
              </a:rPr>
              <a:t>ITI Monthly Newsletter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rgbClr val="000000"/>
                </a:solidFill>
              </a:rPr>
              <a:t>ITI Website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rgbClr val="000000"/>
                </a:solidFill>
              </a:rPr>
              <a:t>Local District Monthly Update</a:t>
            </a:r>
            <a:endParaRPr sz="2000">
              <a:solidFill>
                <a:srgbClr val="000000"/>
              </a:solidFill>
            </a:endParaRPr>
          </a:p>
          <a:p>
            <a:pPr marL="177800" lvl="0" indent="-38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177800" lvl="0" indent="-38100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71" name="Shape 171"/>
          <p:cNvSpPr txBox="1">
            <a:spLocks noGrp="1"/>
          </p:cNvSpPr>
          <p:nvPr>
            <p:ph type="body" idx="4294967295"/>
          </p:nvPr>
        </p:nvSpPr>
        <p:spPr>
          <a:xfrm>
            <a:off x="4453825" y="1375250"/>
            <a:ext cx="3997200" cy="2776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" sz="2000"/>
              <a:t>Local District Instructional Technology Specialist</a:t>
            </a:r>
            <a:endParaRPr sz="2000"/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chemeClr val="dk1"/>
                </a:solidFill>
              </a:rPr>
              <a:t>Principal Organizational  Meetings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rgbClr val="000000"/>
                </a:solidFill>
              </a:rPr>
              <a:t>Principals’ Connection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rgbClr val="000000"/>
                </a:solidFill>
              </a:rPr>
              <a:t>Instructional Updates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</a:pPr>
            <a:r>
              <a:rPr lang="en" sz="2000">
                <a:solidFill>
                  <a:srgbClr val="000000"/>
                </a:solidFill>
              </a:rPr>
              <a:t>Instructional News </a:t>
            </a:r>
            <a:endParaRPr sz="2000">
              <a:solidFill>
                <a:srgbClr val="000000"/>
              </a:solidFill>
            </a:endParaRPr>
          </a:p>
          <a:p>
            <a:pPr marL="177800" lvl="0" indent="-38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177800" lvl="0" indent="-38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177800" lvl="0" indent="-38100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025" y="3513601"/>
            <a:ext cx="1489275" cy="114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582450" y="4868048"/>
            <a:ext cx="548700" cy="275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ctrTitle"/>
          </p:nvPr>
        </p:nvSpPr>
        <p:spPr>
          <a:xfrm>
            <a:off x="1457700" y="1564625"/>
            <a:ext cx="77586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221"/>
              </a:buClr>
              <a:buFont typeface="Calibri"/>
              <a:buNone/>
            </a:pPr>
            <a:r>
              <a:rPr lang="en"/>
              <a:t>Thank You</a:t>
            </a:r>
            <a:endParaRPr i="0" u="none" strike="noStrike" cap="none">
              <a:solidFill>
                <a:srgbClr val="F992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1600050" y="3274425"/>
            <a:ext cx="74739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Contact</a:t>
            </a:r>
            <a:endParaRPr sz="2000" b="1" u="sng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Giovanna Foschetti</a:t>
            </a:r>
            <a:endParaRPr sz="2000" b="1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Instructional Leadership Support Coordinator</a:t>
            </a:r>
            <a:endParaRPr sz="20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gfoschet@lausd.net</a:t>
            </a:r>
            <a:endParaRPr sz="20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82450" y="4868048"/>
            <a:ext cx="548700" cy="27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TI SLIDE MASTER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Macintosh PowerPoint</Application>
  <PresentationFormat>On-screen Show (16:9)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Open Sans</vt:lpstr>
      <vt:lpstr>ITI SLIDE MASTER</vt:lpstr>
      <vt:lpstr>Office Theme</vt:lpstr>
      <vt:lpstr>Professional Learning </vt:lpstr>
      <vt:lpstr>Why Professional Learning? </vt:lpstr>
      <vt:lpstr>Pathways</vt:lpstr>
      <vt:lpstr>ISTE 2+1 Agenda (Individual) </vt:lpstr>
      <vt:lpstr>Instructional Technology Planning Cohort Agenda (Team)</vt:lpstr>
      <vt:lpstr>Voices from the Field</vt:lpstr>
      <vt:lpstr>Communication Pathways</vt:lpstr>
      <vt:lpstr>Thank You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Learning </dc:title>
  <cp:lastModifiedBy>Alejandro Arias</cp:lastModifiedBy>
  <cp:revision>1</cp:revision>
  <dcterms:modified xsi:type="dcterms:W3CDTF">2018-01-29T18:58:05Z</dcterms:modified>
</cp:coreProperties>
</file>